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png" ContentType="image/png"/>
  <Override PartName="/ppt/media/image67.png" ContentType="image/png"/>
  <Override PartName="/ppt/media/image33.png" ContentType="image/png"/>
  <Override PartName="/ppt/media/image36.png" ContentType="image/png"/>
  <Override PartName="/ppt/media/image12.png" ContentType="image/png"/>
  <Override PartName="/ppt/media/image5.png" ContentType="image/png"/>
  <Override PartName="/ppt/media/image37.png" ContentType="image/png"/>
  <Override PartName="/ppt/media/image13.png" ContentType="image/png"/>
  <Override PartName="/ppt/media/image6.png" ContentType="image/png"/>
  <Override PartName="/ppt/media/image38.png" ContentType="image/png"/>
  <Override PartName="/ppt/media/image14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68.png" ContentType="image/png"/>
  <Override PartName="/ppt/media/image34.png" ContentType="image/png"/>
  <Override PartName="/ppt/media/image17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0.png" ContentType="image/png"/>
  <Override PartName="/ppt/media/image69.png" ContentType="image/png"/>
  <Override PartName="/ppt/media/image35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79.png" ContentType="image/png"/>
  <Override PartName="/ppt/media/image8.png" ContentType="image/png"/>
  <Override PartName="/ppt/media/image15.png" ContentType="image/png"/>
  <Override PartName="/ppt/media/image21.png" ContentType="image/png"/>
  <Override PartName="/ppt/media/image9.png" ContentType="image/png"/>
  <Override PartName="/ppt/media/image16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58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29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65.png" ContentType="image/png"/>
  <Override PartName="/ppt/media/image47.png" ContentType="image/png"/>
  <Override PartName="/ppt/media/image80.png" ContentType="image/png"/>
  <Override PartName="/ppt/media/image75.png" ContentType="image/png"/>
  <Override PartName="/ppt/media/image66.png" ContentType="image/png"/>
  <Override PartName="/ppt/media/image48.png" ContentType="image/png"/>
  <Override PartName="/ppt/media/image81.png" ContentType="image/png"/>
  <Override PartName="/ppt/media/image76.png" ContentType="image/png"/>
  <Override PartName="/ppt/media/image49.png" ContentType="image/png"/>
  <Override PartName="/ppt/media/image82.png" ContentType="image/png"/>
  <Override PartName="/ppt/media/image77.png" ContentType="image/png"/>
  <Override PartName="/ppt/media/image30.png" ContentType="image/png"/>
  <Override PartName="/ppt/media/image83.png" ContentType="image/png"/>
  <Override PartName="/ppt/media/image78.png" ContentType="image/png"/>
  <Override PartName="/ppt/media/image31.png" ContentType="image/png"/>
  <Override PartName="/ppt/media/image84.png" ContentType="image/png"/>
  <Override PartName="/ppt/media/image32.png" ContentType="image/png"/>
  <Override PartName="/ppt/media/image85.png" ContentType="image/png"/>
  <Override PartName="/ppt/media/image86.png" ContentType="image/png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2F889C4-065B-40D7-BB15-EE71AA071E1C}" type="slidenum"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1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AB9D11-CF45-4829-A9BC-BC6CC9B29EA8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sldNum" idx="24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86FFD1-6AE4-42A6-AFAF-DDAD32C5C001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25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FAC0DC-DA03-4820-B0D8-E0EA285BE126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2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78513D-CDED-4638-805B-D354618DB743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27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D2AB6F-219D-431C-A263-E63D40839666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2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613E43-CACB-47A0-94F2-305C86D49FFB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2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044841-61AA-4416-8ED4-1579CC49B83C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3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7BD832-2B28-4C7D-A0D5-647B333B711A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3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37CD2D-FC59-4144-9AAA-FA34FAF68F03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16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6B61EF-FA65-4EFA-BBB9-AD5D713ACFDF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17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40B63D-394D-4B47-B3F1-74183C180A63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sldNum" idx="18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42B425-A8BB-4870-B36C-548B58E44A4C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19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62C109-AE78-493A-8152-FB94615F2228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sldNum" idx="20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B97330-1B5C-4071-A2C1-0559EE91D12D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21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932FBF-4B53-45D6-B736-5DB99CE545CA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sldNum" idx="22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CDA71D-50F1-4FCF-8112-B031C630985D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457200" y="571680"/>
            <a:ext cx="3656880" cy="154260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457200" y="2200320"/>
            <a:ext cx="3656880" cy="179964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Num" idx="23"/>
          </p:nvPr>
        </p:nvSpPr>
        <p:spPr>
          <a:xfrm>
            <a:off x="2589840" y="4342680"/>
            <a:ext cx="1980360" cy="228960"/>
          </a:xfrm>
          <a:prstGeom prst="rect">
            <a:avLst/>
          </a:prstGeom>
          <a:noFill/>
          <a:ln w="0">
            <a:noFill/>
          </a:ln>
        </p:spPr>
        <p:txBody>
          <a:bodyPr lIns="55800" rIns="55800" tIns="28080" bIns="2808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4216A0-BCFB-472B-B851-A0783D743987}" type="slidenum">
              <a:rPr b="0" lang="en-GB" sz="9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280" cy="7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280" cy="31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5DE9B2-0185-4914-AAD9-2FAE8CFB7731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0EED34-EE33-4490-8926-0B5815B3821F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24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24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F1EFED-EB6E-491A-83BD-C63693CDAC98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142098-76E1-44E3-9BC0-A9D087263AAA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6960" cy="40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F4F62A-024F-4F5D-8970-7CF81048059E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;p9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600" cy="148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160" cy="36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7CBE5D-0845-4D8A-ACD9-225D43156F5B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7960" cy="60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55E98A-967E-43DB-ACCA-94BCED787621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9D44EF-C05F-4B41-94B5-FAB71FFA165C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760" cy="196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en-IN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19760" cy="12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25439A-1EC1-46E9-8984-D26EB2D97910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51D13A-EE67-4FC7-ABCF-A94EB15DC364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760" cy="8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2B85E9-6A8B-494F-8ADA-0FD0EBC0AFC2}" type="slidenum">
              <a:rPr b="0" lang="en-GB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IN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1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8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3.png"/><Relationship Id="rId3" Type="http://schemas.openxmlformats.org/officeDocument/2006/relationships/image" Target="../media/image79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3.png"/><Relationship Id="rId3" Type="http://schemas.openxmlformats.org/officeDocument/2006/relationships/image" Target="../media/image79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slideLayout" Target="../slideLayouts/slideLayout8.xml"/><Relationship Id="rId2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34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slideLayout" Target="../slideLayouts/slideLayout8.xml"/><Relationship Id="rId2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4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4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Relationship Id="rId9" Type="http://schemas.openxmlformats.org/officeDocument/2006/relationships/image" Target="../media/image55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037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56;p1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" name="Google Shape;57;p14" descr="preencoded.png"/>
          <p:cNvPicPr/>
          <p:nvPr/>
        </p:nvPicPr>
        <p:blipFill>
          <a:blip r:embed="rId2"/>
          <a:stretch/>
        </p:blipFill>
        <p:spPr>
          <a:xfrm>
            <a:off x="572400" y="4675320"/>
            <a:ext cx="8000280" cy="259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Google Shape;58;p14"/>
          <p:cNvSpPr/>
          <p:nvPr/>
        </p:nvSpPr>
        <p:spPr>
          <a:xfrm rot="21599400">
            <a:off x="6257880" y="4809960"/>
            <a:ext cx="2335680" cy="1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0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b9b9bd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59;p14"/>
          <p:cNvSpPr/>
          <p:nvPr/>
        </p:nvSpPr>
        <p:spPr>
          <a:xfrm rot="21599400">
            <a:off x="780840" y="2847960"/>
            <a:ext cx="754308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algn="ctr">
              <a:lnSpc>
                <a:spcPct val="110000"/>
              </a:lnSpc>
              <a:tabLst>
                <a:tab algn="l" pos="0"/>
              </a:tabLst>
            </a:pPr>
            <a:r>
              <a:rPr b="0" lang="en-GB" sz="1500" strike="noStrike" u="none">
                <a:solidFill>
                  <a:srgbClr val="9fb3c8"/>
                </a:solidFill>
                <a:effectLst/>
                <a:uFillTx/>
                <a:latin typeface="DM Sans ExtraBold"/>
                <a:ea typeface="DM Sans ExtraBold"/>
              </a:rPr>
              <a:t>How to Recover Lost Market Share - {{Brand}}</a:t>
            </a:r>
            <a:endParaRPr b="0" lang="en-IN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10000"/>
              </a:lnSpc>
              <a:tabLst>
                <a:tab algn="l" pos="0"/>
              </a:tabLst>
            </a:pPr>
            <a:endParaRPr b="0" lang="en-IN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Google Shape;60;p14" descr=""/>
          <p:cNvPicPr/>
          <p:nvPr/>
        </p:nvPicPr>
        <p:blipFill>
          <a:blip r:embed="rId3"/>
          <a:stretch/>
        </p:blipFill>
        <p:spPr>
          <a:xfrm>
            <a:off x="723600" y="1811880"/>
            <a:ext cx="7696440" cy="79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Google Shape;61;p14"/>
          <p:cNvSpPr/>
          <p:nvPr/>
        </p:nvSpPr>
        <p:spPr>
          <a:xfrm>
            <a:off x="3156480" y="3213360"/>
            <a:ext cx="250344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algn="ctr">
              <a:lnSpc>
                <a:spcPct val="110000"/>
              </a:lnSpc>
              <a:tabLst>
                <a:tab algn="l" pos="0"/>
              </a:tabLst>
            </a:pPr>
            <a:r>
              <a:rPr b="0" lang="en-GB" sz="1500" strike="noStrike" u="none">
                <a:solidFill>
                  <a:srgbClr val="9fb3c8"/>
                </a:solidFill>
                <a:effectLst/>
                <a:uFillTx/>
                <a:latin typeface="DM Sans ExtraBold"/>
                <a:ea typeface="DM Sans ExtraBold"/>
              </a:rPr>
              <a:t>{{m2}} vs {{m1}}</a:t>
            </a:r>
            <a:endParaRPr b="0" lang="en-IN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72;p2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Google Shape;373;p23" descr="preencoded.png"/>
          <p:cNvPicPr/>
          <p:nvPr/>
        </p:nvPicPr>
        <p:blipFill>
          <a:blip r:embed="rId2"/>
          <a:stretch/>
        </p:blipFill>
        <p:spPr>
          <a:xfrm>
            <a:off x="419040" y="419400"/>
            <a:ext cx="339012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Google Shape;374;p23"/>
          <p:cNvSpPr/>
          <p:nvPr/>
        </p:nvSpPr>
        <p:spPr>
          <a:xfrm>
            <a:off x="419760" y="4844880"/>
            <a:ext cx="10404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375;p23"/>
          <p:cNvSpPr/>
          <p:nvPr/>
        </p:nvSpPr>
        <p:spPr>
          <a:xfrm rot="21599400">
            <a:off x="1261800" y="419400"/>
            <a:ext cx="74970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Google Shape;376;p23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Google Shape;377;p23" descr="preencoded.png"/>
          <p:cNvPicPr/>
          <p:nvPr/>
        </p:nvPicPr>
        <p:blipFill>
          <a:blip r:embed="rId3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Google Shape;378;p23" descr="preencoded.png"/>
          <p:cNvPicPr/>
          <p:nvPr/>
        </p:nvPicPr>
        <p:blipFill>
          <a:blip r:embed="rId4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Google Shape;379;p23" descr="preencoded.png"/>
          <p:cNvPicPr/>
          <p:nvPr/>
        </p:nvPicPr>
        <p:blipFill>
          <a:blip r:embed="rId5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5" name="Google Shape;380;p23" descr="preencoded.png"/>
          <p:cNvPicPr/>
          <p:nvPr/>
        </p:nvPicPr>
        <p:blipFill>
          <a:blip r:embed="rId6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6" name="Google Shape;381;p23" descr="preencoded.png"/>
          <p:cNvPicPr/>
          <p:nvPr/>
        </p:nvPicPr>
        <p:blipFill>
          <a:blip r:embed="rId7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7" name="Google Shape;382;p23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8" name="Google Shape;383;p23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Google Shape;384;p23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Google Shape;385;p23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1" name="Google Shape;386;p23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2" name="Google Shape;387;p23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Google Shape;388;p23"/>
          <p:cNvSpPr/>
          <p:nvPr/>
        </p:nvSpPr>
        <p:spPr>
          <a:xfrm rot="21599400">
            <a:off x="552960" y="2272680"/>
            <a:ext cx="240912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Google Shape;389;p23"/>
          <p:cNvSpPr/>
          <p:nvPr/>
        </p:nvSpPr>
        <p:spPr>
          <a:xfrm rot="21599400">
            <a:off x="552960" y="2477160"/>
            <a:ext cx="24091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Google Shape;390;p23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Google Shape;391;p23"/>
          <p:cNvSpPr/>
          <p:nvPr/>
        </p:nvSpPr>
        <p:spPr>
          <a:xfrm>
            <a:off x="552960" y="307332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Google Shape;392;p23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393;p23"/>
          <p:cNvSpPr/>
          <p:nvPr/>
        </p:nvSpPr>
        <p:spPr>
          <a:xfrm rot="21599400">
            <a:off x="55296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Google Shape;394;p23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Google Shape;395;p23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Google Shape;396;p23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{{ID2_1}}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Google Shape;397;p23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398;p23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Google Shape;399;p23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Google Shape;400;p23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Google Shape;401;p23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Google Shape;402;p23"/>
          <p:cNvSpPr/>
          <p:nvPr/>
        </p:nvSpPr>
        <p:spPr>
          <a:xfrm rot="21599400">
            <a:off x="6153120" y="2219400"/>
            <a:ext cx="2466360" cy="23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{{ID2_10}}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403;p23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({{ID2_6}})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404;p23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({{ID2_6}})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405;p23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{{ID2_7}}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406;p23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{{ID2_8}}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407;p23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{{ID2_9}}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413;p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Google Shape;414;p24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Google Shape;415;p24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23784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Google Shape;416;p24"/>
          <p:cNvSpPr/>
          <p:nvPr/>
        </p:nvSpPr>
        <p:spPr>
          <a:xfrm rot="21599400">
            <a:off x="6005880" y="4857840"/>
            <a:ext cx="2752560" cy="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417;p24"/>
          <p:cNvSpPr/>
          <p:nvPr/>
        </p:nvSpPr>
        <p:spPr>
          <a:xfrm>
            <a:off x="419760" y="4844880"/>
            <a:ext cx="8028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Google Shape;418;p24"/>
          <p:cNvSpPr/>
          <p:nvPr/>
        </p:nvSpPr>
        <p:spPr>
          <a:xfrm>
            <a:off x="609840" y="1258920"/>
            <a:ext cx="80334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{{IG1_1}}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419;p24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420;p24"/>
          <p:cNvSpPr/>
          <p:nvPr/>
        </p:nvSpPr>
        <p:spPr>
          <a:xfrm rot="21599400">
            <a:off x="1261800" y="419400"/>
            <a:ext cx="75006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1" name="Google Shape;421;p24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Google Shape;422;p24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3" name="Google Shape;423;p24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Google Shape;424;p24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Google Shape;425;p24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Google Shape;426;p24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Google Shape;427;p24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Google Shape;428;p24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9" name="Google Shape;429;p24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Google Shape;430;p24"/>
          <p:cNvSpPr/>
          <p:nvPr/>
        </p:nvSpPr>
        <p:spPr>
          <a:xfrm rot="21598800">
            <a:off x="523800" y="2477520"/>
            <a:ext cx="38325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Google Shape;431;p24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Google Shape;432;p24"/>
          <p:cNvSpPr/>
          <p:nvPr/>
        </p:nvSpPr>
        <p:spPr>
          <a:xfrm>
            <a:off x="552960" y="3073320"/>
            <a:ext cx="38325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Google Shape;433;p24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434;p24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435;p24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Google Shape;436;p24"/>
          <p:cNvSpPr/>
          <p:nvPr/>
        </p:nvSpPr>
        <p:spPr>
          <a:xfrm>
            <a:off x="4753080" y="2191320"/>
            <a:ext cx="3830400" cy="230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{{IG1_5}}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437;p24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Google Shape;438;p24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Google Shape;439;p24"/>
          <p:cNvSpPr/>
          <p:nvPr/>
        </p:nvSpPr>
        <p:spPr>
          <a:xfrm rot="21599400">
            <a:off x="552960" y="3715560"/>
            <a:ext cx="383040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445;p2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1" name="Google Shape;446;p25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Google Shape;447;p25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30444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Google Shape;448;p25"/>
          <p:cNvSpPr/>
          <p:nvPr/>
        </p:nvSpPr>
        <p:spPr>
          <a:xfrm>
            <a:off x="419760" y="4844880"/>
            <a:ext cx="9936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Google Shape;449;p25"/>
          <p:cNvSpPr/>
          <p:nvPr/>
        </p:nvSpPr>
        <p:spPr>
          <a:xfrm>
            <a:off x="609840" y="1258920"/>
            <a:ext cx="79819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{{IG2_1}}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Google Shape;450;p25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Google Shape;451;p25"/>
          <p:cNvSpPr/>
          <p:nvPr/>
        </p:nvSpPr>
        <p:spPr>
          <a:xfrm rot="21599400">
            <a:off x="1261800" y="419400"/>
            <a:ext cx="750636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452;p25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Google Shape;453;p25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Google Shape;454;p25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Google Shape;455;p25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Google Shape;456;p25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Google Shape;457;p25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Google Shape;458;p25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Google Shape;459;p25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Google Shape;460;p25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6" name="Google Shape;461;p25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Google Shape;462;p25"/>
          <p:cNvSpPr/>
          <p:nvPr/>
        </p:nvSpPr>
        <p:spPr>
          <a:xfrm rot="21598800">
            <a:off x="553320" y="2448720"/>
            <a:ext cx="38970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Google Shape;463;p25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464;p25"/>
          <p:cNvSpPr/>
          <p:nvPr/>
        </p:nvSpPr>
        <p:spPr>
          <a:xfrm>
            <a:off x="552960" y="3073320"/>
            <a:ext cx="3830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465;p25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466;p25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467;p25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468;p25"/>
          <p:cNvSpPr/>
          <p:nvPr/>
        </p:nvSpPr>
        <p:spPr>
          <a:xfrm rot="21599400">
            <a:off x="4752720" y="2190960"/>
            <a:ext cx="3832560" cy="23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{{IG2_5}}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469;p25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470;p25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471;p25"/>
          <p:cNvSpPr/>
          <p:nvPr/>
        </p:nvSpPr>
        <p:spPr>
          <a:xfrm rot="21599400">
            <a:off x="552960" y="3715560"/>
            <a:ext cx="38325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{{IG2_4}}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477;p2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Google Shape;478;p26" descr="preencoded.png"/>
          <p:cNvPicPr/>
          <p:nvPr/>
        </p:nvPicPr>
        <p:blipFill>
          <a:blip r:embed="rId2"/>
          <a:stretch/>
        </p:blipFill>
        <p:spPr>
          <a:xfrm>
            <a:off x="419040" y="419400"/>
            <a:ext cx="313776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Google Shape;479;p26"/>
          <p:cNvSpPr/>
          <p:nvPr/>
        </p:nvSpPr>
        <p:spPr>
          <a:xfrm rot="21599400">
            <a:off x="1074960" y="419400"/>
            <a:ext cx="754776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Google Shape;480;p26" descr="preencoded.png"/>
          <p:cNvPicPr/>
          <p:nvPr/>
        </p:nvPicPr>
        <p:blipFill>
          <a:blip r:embed="rId3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1" name="Google Shape;481;p26" descr="preencoded.png"/>
          <p:cNvPicPr/>
          <p:nvPr/>
        </p:nvPicPr>
        <p:blipFill>
          <a:blip r:embed="rId4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Google Shape;482;p26" descr="preencoded.png"/>
          <p:cNvPicPr/>
          <p:nvPr/>
        </p:nvPicPr>
        <p:blipFill>
          <a:blip r:embed="rId5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Google Shape;483;p26" descr="preencoded.png"/>
          <p:cNvPicPr/>
          <p:nvPr/>
        </p:nvPicPr>
        <p:blipFill>
          <a:blip r:embed="rId6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Google Shape;484;p26" descr="preencoded.png"/>
          <p:cNvPicPr/>
          <p:nvPr/>
        </p:nvPicPr>
        <p:blipFill>
          <a:blip r:embed="rId7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Google Shape;485;p26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6" name="Google Shape;486;p26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Google Shape;487;p26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8" name="Google Shape;488;p26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9" name="Google Shape;489;p26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Google Shape;490;p26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1" name="Google Shape;491;p26"/>
          <p:cNvSpPr/>
          <p:nvPr/>
        </p:nvSpPr>
        <p:spPr>
          <a:xfrm rot="21599400">
            <a:off x="552960" y="2272680"/>
            <a:ext cx="240912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Google Shape;492;p26"/>
          <p:cNvSpPr/>
          <p:nvPr/>
        </p:nvSpPr>
        <p:spPr>
          <a:xfrm rot="21599400">
            <a:off x="552600" y="2477160"/>
            <a:ext cx="24091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Google Shape;493;p26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Google Shape;494;p26"/>
          <p:cNvSpPr/>
          <p:nvPr/>
        </p:nvSpPr>
        <p:spPr>
          <a:xfrm>
            <a:off x="552960" y="307332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Google Shape;495;p26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Google Shape;496;p26"/>
          <p:cNvSpPr/>
          <p:nvPr/>
        </p:nvSpPr>
        <p:spPr>
          <a:xfrm rot="21599400">
            <a:off x="55296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Google Shape;497;p26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Google Shape;498;p26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Google Shape;499;p26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{{ZD1_1}}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500;p26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501;p26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502;p26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Google Shape;503;p26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504;p26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Google Shape;505;p26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Google Shape;506;p26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{{ZD1_7}}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Google Shape;507;p26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{{ZD1_8}}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Google Shape;508;p26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{{ZD1_9}}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Google Shape;509;p26"/>
          <p:cNvSpPr/>
          <p:nvPr/>
        </p:nvSpPr>
        <p:spPr>
          <a:xfrm rot="21599400">
            <a:off x="6153120" y="2219400"/>
            <a:ext cx="246636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{{ZD1_10}}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510;p26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({{ZD1_6}})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511;p26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({{ZD1_6}})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517;p2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Google Shape;518;p27" descr="preencoded.png"/>
          <p:cNvPicPr/>
          <p:nvPr/>
        </p:nvPicPr>
        <p:blipFill>
          <a:blip r:embed="rId2"/>
          <a:stretch/>
        </p:blipFill>
        <p:spPr>
          <a:xfrm>
            <a:off x="419040" y="419400"/>
            <a:ext cx="320472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Google Shape;519;p27"/>
          <p:cNvSpPr/>
          <p:nvPr/>
        </p:nvSpPr>
        <p:spPr>
          <a:xfrm rot="21599400">
            <a:off x="1074960" y="419400"/>
            <a:ext cx="76842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 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5" name="Google Shape;520;p27" descr="preencoded.png"/>
          <p:cNvPicPr/>
          <p:nvPr/>
        </p:nvPicPr>
        <p:blipFill>
          <a:blip r:embed="rId3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Google Shape;521;p27" descr="preencoded.png"/>
          <p:cNvPicPr/>
          <p:nvPr/>
        </p:nvPicPr>
        <p:blipFill>
          <a:blip r:embed="rId4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Google Shape;522;p27" descr="preencoded.png"/>
          <p:cNvPicPr/>
          <p:nvPr/>
        </p:nvPicPr>
        <p:blipFill>
          <a:blip r:embed="rId5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Google Shape;523;p27" descr="preencoded.png"/>
          <p:cNvPicPr/>
          <p:nvPr/>
        </p:nvPicPr>
        <p:blipFill>
          <a:blip r:embed="rId6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Google Shape;524;p27" descr="preencoded.png"/>
          <p:cNvPicPr/>
          <p:nvPr/>
        </p:nvPicPr>
        <p:blipFill>
          <a:blip r:embed="rId7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Google Shape;525;p27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Google Shape;526;p27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Google Shape;527;p27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Google Shape;528;p27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Google Shape;529;p27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5" name="Google Shape;530;p27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6" name="Google Shape;531;p27"/>
          <p:cNvSpPr/>
          <p:nvPr/>
        </p:nvSpPr>
        <p:spPr>
          <a:xfrm rot="21599400">
            <a:off x="552960" y="2272680"/>
            <a:ext cx="2561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Google Shape;532;p27"/>
          <p:cNvSpPr/>
          <p:nvPr/>
        </p:nvSpPr>
        <p:spPr>
          <a:xfrm rot="21599400">
            <a:off x="552600" y="2477160"/>
            <a:ext cx="246708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Google Shape;533;p27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Google Shape;534;p27"/>
          <p:cNvSpPr/>
          <p:nvPr/>
        </p:nvSpPr>
        <p:spPr>
          <a:xfrm>
            <a:off x="552960" y="307332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Google Shape;535;p27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Google Shape;536;p27"/>
          <p:cNvSpPr/>
          <p:nvPr/>
        </p:nvSpPr>
        <p:spPr>
          <a:xfrm rot="21599400">
            <a:off x="55296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{{ZD2_4}}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Google Shape;537;p27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Google Shape;538;p27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Google Shape;539;p27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{{ZD2_1}}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Google Shape;540;p27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Google Shape;541;p27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Google Shape;542;p27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Google Shape;543;p27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Google Shape;544;p27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Google Shape;545;p27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Google Shape;546;p27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{{ZD2_7}}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Google Shape;547;p27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{{ZD2_8}}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Google Shape;548;p27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{{ZD2_9}}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Google Shape;549;p27"/>
          <p:cNvSpPr/>
          <p:nvPr/>
        </p:nvSpPr>
        <p:spPr>
          <a:xfrm rot="21599400">
            <a:off x="6153120" y="2219400"/>
            <a:ext cx="2466360" cy="23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{{ZD2_10}}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Google Shape;550;p27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({{ZD2_6}})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" name="Google Shape;551;p27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({{ZD2_6}})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557;p2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Google Shape;558;p28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Google Shape;559;p28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11868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0" name="Google Shape;560;p28"/>
          <p:cNvSpPr/>
          <p:nvPr/>
        </p:nvSpPr>
        <p:spPr>
          <a:xfrm>
            <a:off x="419760" y="4844880"/>
            <a:ext cx="10404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Google Shape;561;p28"/>
          <p:cNvSpPr/>
          <p:nvPr/>
        </p:nvSpPr>
        <p:spPr>
          <a:xfrm>
            <a:off x="609840" y="1258920"/>
            <a:ext cx="81486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{{ZG1_1}}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Google Shape;562;p28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Google Shape;563;p28"/>
          <p:cNvSpPr/>
          <p:nvPr/>
        </p:nvSpPr>
        <p:spPr>
          <a:xfrm rot="21599400">
            <a:off x="1074960" y="419400"/>
            <a:ext cx="76834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Google Shape;564;p28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5" name="Google Shape;565;p28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Google Shape;566;p28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" name="Google Shape;567;p28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Google Shape;568;p28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Google Shape;569;p28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Google Shape;570;p28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Google Shape;571;p28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Google Shape;572;p28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Google Shape;573;p28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Google Shape;574;p28"/>
          <p:cNvSpPr/>
          <p:nvPr/>
        </p:nvSpPr>
        <p:spPr>
          <a:xfrm rot="21598800">
            <a:off x="553320" y="2477520"/>
            <a:ext cx="36655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Google Shape;575;p28"/>
          <p:cNvSpPr/>
          <p:nvPr/>
        </p:nvSpPr>
        <p:spPr>
          <a:xfrm>
            <a:off x="552960" y="3073320"/>
            <a:ext cx="3533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Google Shape;576;p28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Google Shape;577;p28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Google Shape;578;p28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Google Shape;579;p28"/>
          <p:cNvSpPr/>
          <p:nvPr/>
        </p:nvSpPr>
        <p:spPr>
          <a:xfrm rot="21599400">
            <a:off x="4752720" y="2190960"/>
            <a:ext cx="3895560" cy="23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{{ZG1_5}}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Google Shape;580;p28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Google Shape;581;p28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Google Shape;582;p28"/>
          <p:cNvSpPr/>
          <p:nvPr/>
        </p:nvSpPr>
        <p:spPr>
          <a:xfrm rot="21599400">
            <a:off x="552960" y="3715560"/>
            <a:ext cx="38325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Google Shape;583;p28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589;p2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Google Shape;590;p29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Google Shape;591;p29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11868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7" name="Google Shape;592;p29"/>
          <p:cNvSpPr/>
          <p:nvPr/>
        </p:nvSpPr>
        <p:spPr>
          <a:xfrm>
            <a:off x="419760" y="4844880"/>
            <a:ext cx="10404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Google Shape;593;p29"/>
          <p:cNvSpPr/>
          <p:nvPr/>
        </p:nvSpPr>
        <p:spPr>
          <a:xfrm>
            <a:off x="609840" y="1258920"/>
            <a:ext cx="81486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{{ZG2_1}}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Google Shape;594;p29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Google Shape;595;p29"/>
          <p:cNvSpPr/>
          <p:nvPr/>
        </p:nvSpPr>
        <p:spPr>
          <a:xfrm rot="21599400">
            <a:off x="1074960" y="419400"/>
            <a:ext cx="76834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Google Shape;596;p29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2" name="Google Shape;597;p29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Google Shape;598;p29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Google Shape;599;p29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Google Shape;600;p29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601;p29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602;p29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603;p29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604;p29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0" name="Google Shape;605;p29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Google Shape;606;p29"/>
          <p:cNvSpPr/>
          <p:nvPr/>
        </p:nvSpPr>
        <p:spPr>
          <a:xfrm rot="21598800">
            <a:off x="553320" y="2477520"/>
            <a:ext cx="36655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Google Shape;607;p29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Google Shape;608;p29"/>
          <p:cNvSpPr/>
          <p:nvPr/>
        </p:nvSpPr>
        <p:spPr>
          <a:xfrm>
            <a:off x="552960" y="3073320"/>
            <a:ext cx="3830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Google Shape;609;p29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Google Shape;610;p29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Google Shape;611;p29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Google Shape;612;p29"/>
          <p:cNvSpPr/>
          <p:nvPr/>
        </p:nvSpPr>
        <p:spPr>
          <a:xfrm rot="21599400">
            <a:off x="4752720" y="2190960"/>
            <a:ext cx="388656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{{ZG2_5}}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Google Shape;613;p29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Google Shape;614;p29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Google Shape;615;p29"/>
          <p:cNvSpPr/>
          <p:nvPr/>
        </p:nvSpPr>
        <p:spPr>
          <a:xfrm rot="21599400">
            <a:off x="552960" y="3715560"/>
            <a:ext cx="38325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{{ZG2_4}}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621;p3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2" name="Google Shape;622;p3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Google Shape;623;p30" descr="preencoded.png"/>
          <p:cNvPicPr/>
          <p:nvPr/>
        </p:nvPicPr>
        <p:blipFill>
          <a:blip r:embed="rId3"/>
          <a:stretch/>
        </p:blipFill>
        <p:spPr>
          <a:xfrm>
            <a:off x="2322000" y="2559600"/>
            <a:ext cx="4504680" cy="1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Google Shape;624;p30" descr="preencoded.png"/>
          <p:cNvPicPr/>
          <p:nvPr/>
        </p:nvPicPr>
        <p:blipFill>
          <a:blip r:embed="rId4"/>
          <a:stretch/>
        </p:blipFill>
        <p:spPr>
          <a:xfrm>
            <a:off x="2277000" y="2734920"/>
            <a:ext cx="447120" cy="44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Google Shape;625;p30" descr="preencoded.png"/>
          <p:cNvPicPr/>
          <p:nvPr/>
        </p:nvPicPr>
        <p:blipFill>
          <a:blip r:embed="rId5"/>
          <a:stretch/>
        </p:blipFill>
        <p:spPr>
          <a:xfrm>
            <a:off x="4563000" y="2734200"/>
            <a:ext cx="447120" cy="44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Google Shape;626;p30" descr="preencoded.png"/>
          <p:cNvPicPr/>
          <p:nvPr/>
        </p:nvPicPr>
        <p:blipFill>
          <a:blip r:embed="rId6"/>
          <a:stretch/>
        </p:blipFill>
        <p:spPr>
          <a:xfrm>
            <a:off x="2405520" y="2834640"/>
            <a:ext cx="189720" cy="18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7" name="Google Shape;627;p30" descr="preencoded.png"/>
          <p:cNvPicPr/>
          <p:nvPr/>
        </p:nvPicPr>
        <p:blipFill>
          <a:blip r:embed="rId7"/>
          <a:stretch/>
        </p:blipFill>
        <p:spPr>
          <a:xfrm>
            <a:off x="4691520" y="2834280"/>
            <a:ext cx="189720" cy="18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8" name="Google Shape;628;p30"/>
          <p:cNvSpPr/>
          <p:nvPr/>
        </p:nvSpPr>
        <p:spPr>
          <a:xfrm rot="21599400">
            <a:off x="2349000" y="2043000"/>
            <a:ext cx="4504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GB" sz="2600" strike="noStrike" u="none">
                <a:solidFill>
                  <a:srgbClr val="10377a"/>
                </a:solidFill>
                <a:effectLst/>
                <a:uFillTx/>
                <a:latin typeface="DM Sans ExtraBold"/>
                <a:ea typeface="DM Sans ExtraBold"/>
              </a:rPr>
              <a:t>Thank You</a:t>
            </a:r>
            <a:endParaRPr b="0" lang="en-IN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Google Shape;629;p30"/>
          <p:cNvSpPr/>
          <p:nvPr/>
        </p:nvSpPr>
        <p:spPr>
          <a:xfrm rot="21599400">
            <a:off x="2767320" y="2776680"/>
            <a:ext cx="134244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8292a9"/>
                </a:solidFill>
                <a:effectLst/>
                <a:uFillTx/>
                <a:latin typeface="DM Sans"/>
                <a:ea typeface="DM Sans"/>
              </a:rPr>
              <a:t>FIND MORE ABOUT US: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Google Shape;630;p30"/>
          <p:cNvSpPr/>
          <p:nvPr/>
        </p:nvSpPr>
        <p:spPr>
          <a:xfrm rot="21599400">
            <a:off x="2767320" y="2929320"/>
            <a:ext cx="146160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www.gobblecube.ai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Google Shape;631;p30"/>
          <p:cNvSpPr/>
          <p:nvPr/>
        </p:nvSpPr>
        <p:spPr>
          <a:xfrm rot="21598800">
            <a:off x="5053320" y="2776320"/>
            <a:ext cx="9900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8292a9"/>
                </a:solidFill>
                <a:effectLst/>
                <a:uFillTx/>
                <a:latin typeface="DM Sans"/>
                <a:ea typeface="DM Sans"/>
              </a:rPr>
              <a:t>CONTACT US AT: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Google Shape;632;p30"/>
          <p:cNvSpPr/>
          <p:nvPr/>
        </p:nvSpPr>
        <p:spPr>
          <a:xfrm rot="21599400">
            <a:off x="5053320" y="2928960"/>
            <a:ext cx="180432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contact@gobblecube.ai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3" name="Google Shape;633;p30" descr="preencoded.png"/>
          <p:cNvPicPr/>
          <p:nvPr/>
        </p:nvPicPr>
        <p:blipFill>
          <a:blip r:embed="rId8"/>
          <a:stretch/>
        </p:blipFill>
        <p:spPr>
          <a:xfrm>
            <a:off x="8163720" y="4785840"/>
            <a:ext cx="561600" cy="10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4" name="Google Shape;634;p30"/>
          <p:cNvSpPr/>
          <p:nvPr/>
        </p:nvSpPr>
        <p:spPr>
          <a:xfrm rot="21598800">
            <a:off x="7039080" y="4914720"/>
            <a:ext cx="17193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67;p1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Google Shape;68;p15" descr="preencoded.png"/>
          <p:cNvPicPr/>
          <p:nvPr/>
        </p:nvPicPr>
        <p:blipFill>
          <a:blip r:embed="rId2"/>
          <a:stretch/>
        </p:blipFill>
        <p:spPr>
          <a:xfrm>
            <a:off x="419400" y="972720"/>
            <a:ext cx="1075680" cy="28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Google Shape;69;p15" descr="preencoded.png"/>
          <p:cNvPicPr/>
          <p:nvPr/>
        </p:nvPicPr>
        <p:blipFill>
          <a:blip r:embed="rId3"/>
          <a:stretch/>
        </p:blipFill>
        <p:spPr>
          <a:xfrm>
            <a:off x="1562400" y="972720"/>
            <a:ext cx="951840" cy="28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" name="Google Shape;70;p15" descr="preencoded.png"/>
          <p:cNvPicPr/>
          <p:nvPr/>
        </p:nvPicPr>
        <p:blipFill>
          <a:blip r:embed="rId4"/>
          <a:stretch/>
        </p:blipFill>
        <p:spPr>
          <a:xfrm>
            <a:off x="5998320" y="971640"/>
            <a:ext cx="1135080" cy="28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" name="Google Shape;71;p15" descr="preencoded.png"/>
          <p:cNvPicPr/>
          <p:nvPr/>
        </p:nvPicPr>
        <p:blipFill>
          <a:blip r:embed="rId5"/>
          <a:stretch/>
        </p:blipFill>
        <p:spPr>
          <a:xfrm>
            <a:off x="7201080" y="971280"/>
            <a:ext cx="1523520" cy="28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" name="Google Shape;72;p15" descr="preencoded.png"/>
          <p:cNvPicPr/>
          <p:nvPr/>
        </p:nvPicPr>
        <p:blipFill>
          <a:blip r:embed="rId6"/>
          <a:stretch/>
        </p:blipFill>
        <p:spPr>
          <a:xfrm>
            <a:off x="2581560" y="971280"/>
            <a:ext cx="3337200" cy="28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Google Shape;73;p15" descr="preencoded.png"/>
          <p:cNvPicPr/>
          <p:nvPr/>
        </p:nvPicPr>
        <p:blipFill>
          <a:blip r:embed="rId7"/>
          <a:stretch/>
        </p:blipFill>
        <p:spPr>
          <a:xfrm>
            <a:off x="419760" y="2754000"/>
            <a:ext cx="107568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" name="Google Shape;74;p15" descr="preencoded.png"/>
          <p:cNvPicPr/>
          <p:nvPr/>
        </p:nvPicPr>
        <p:blipFill>
          <a:blip r:embed="rId8"/>
          <a:stretch/>
        </p:blipFill>
        <p:spPr>
          <a:xfrm>
            <a:off x="419400" y="2039400"/>
            <a:ext cx="107568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Google Shape;75;p15" descr="preencoded.png"/>
          <p:cNvPicPr/>
          <p:nvPr/>
        </p:nvPicPr>
        <p:blipFill>
          <a:blip r:embed="rId9"/>
          <a:stretch/>
        </p:blipFill>
        <p:spPr>
          <a:xfrm>
            <a:off x="419400" y="1325160"/>
            <a:ext cx="107568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Google Shape;76;p15" descr="preencoded.png"/>
          <p:cNvPicPr/>
          <p:nvPr/>
        </p:nvPicPr>
        <p:blipFill>
          <a:blip r:embed="rId10"/>
          <a:stretch/>
        </p:blipFill>
        <p:spPr>
          <a:xfrm>
            <a:off x="1562760" y="2753640"/>
            <a:ext cx="9518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Google Shape;77;p15" descr="preencoded.png"/>
          <p:cNvPicPr/>
          <p:nvPr/>
        </p:nvPicPr>
        <p:blipFill>
          <a:blip r:embed="rId11"/>
          <a:stretch/>
        </p:blipFill>
        <p:spPr>
          <a:xfrm>
            <a:off x="1562400" y="2039400"/>
            <a:ext cx="9518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Google Shape;78;p15" descr="preencoded.png"/>
          <p:cNvPicPr/>
          <p:nvPr/>
        </p:nvPicPr>
        <p:blipFill>
          <a:blip r:embed="rId12"/>
          <a:stretch/>
        </p:blipFill>
        <p:spPr>
          <a:xfrm>
            <a:off x="1562400" y="1324800"/>
            <a:ext cx="9518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Google Shape;79;p15" descr="preencoded.png"/>
          <p:cNvPicPr/>
          <p:nvPr/>
        </p:nvPicPr>
        <p:blipFill>
          <a:blip r:embed="rId13"/>
          <a:stretch/>
        </p:blipFill>
        <p:spPr>
          <a:xfrm>
            <a:off x="5998680" y="2752920"/>
            <a:ext cx="11354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Google Shape;80;p15" descr="preencoded.png"/>
          <p:cNvPicPr/>
          <p:nvPr/>
        </p:nvPicPr>
        <p:blipFill>
          <a:blip r:embed="rId14"/>
          <a:stretch/>
        </p:blipFill>
        <p:spPr>
          <a:xfrm>
            <a:off x="5998680" y="2038680"/>
            <a:ext cx="11354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Google Shape;81;p15" descr="preencoded.png"/>
          <p:cNvPicPr/>
          <p:nvPr/>
        </p:nvPicPr>
        <p:blipFill>
          <a:blip r:embed="rId15"/>
          <a:stretch/>
        </p:blipFill>
        <p:spPr>
          <a:xfrm>
            <a:off x="5998680" y="1324080"/>
            <a:ext cx="1135440" cy="64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Google Shape;82;p15" descr="preencoded.png"/>
          <p:cNvPicPr/>
          <p:nvPr/>
        </p:nvPicPr>
        <p:blipFill>
          <a:blip r:embed="rId16"/>
          <a:stretch/>
        </p:blipFill>
        <p:spPr>
          <a:xfrm>
            <a:off x="7201080" y="1323720"/>
            <a:ext cx="1523520" cy="64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Google Shape;83;p15" descr="preencoded.png"/>
          <p:cNvPicPr/>
          <p:nvPr/>
        </p:nvPicPr>
        <p:blipFill>
          <a:blip r:embed="rId17"/>
          <a:stretch/>
        </p:blipFill>
        <p:spPr>
          <a:xfrm>
            <a:off x="7201080" y="2038320"/>
            <a:ext cx="1523520" cy="64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Google Shape;84;p15" descr="preencoded.png"/>
          <p:cNvPicPr/>
          <p:nvPr/>
        </p:nvPicPr>
        <p:blipFill>
          <a:blip r:embed="rId18"/>
          <a:stretch/>
        </p:blipFill>
        <p:spPr>
          <a:xfrm>
            <a:off x="7201440" y="2752560"/>
            <a:ext cx="1523520" cy="64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oogle Shape;85;p15" descr="preencoded.png"/>
          <p:cNvPicPr/>
          <p:nvPr/>
        </p:nvPicPr>
        <p:blipFill>
          <a:blip r:embed="rId19"/>
          <a:stretch/>
        </p:blipFill>
        <p:spPr>
          <a:xfrm>
            <a:off x="2581560" y="2752560"/>
            <a:ext cx="3337200" cy="64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oogle Shape;86;p15" descr="preencoded.png"/>
          <p:cNvPicPr/>
          <p:nvPr/>
        </p:nvPicPr>
        <p:blipFill>
          <a:blip r:embed="rId20"/>
          <a:stretch/>
        </p:blipFill>
        <p:spPr>
          <a:xfrm>
            <a:off x="2581560" y="2038320"/>
            <a:ext cx="3337200" cy="64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oogle Shape;87;p15" descr="preencoded.png"/>
          <p:cNvPicPr/>
          <p:nvPr/>
        </p:nvPicPr>
        <p:blipFill>
          <a:blip r:embed="rId21"/>
          <a:stretch/>
        </p:blipFill>
        <p:spPr>
          <a:xfrm>
            <a:off x="2581560" y="1323720"/>
            <a:ext cx="3337200" cy="64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oogle Shape;88;p15" descr="preencoded.png"/>
          <p:cNvPicPr/>
          <p:nvPr/>
        </p:nvPicPr>
        <p:blipFill>
          <a:blip r:embed="rId22"/>
          <a:stretch/>
        </p:blipFill>
        <p:spPr>
          <a:xfrm>
            <a:off x="714960" y="2954160"/>
            <a:ext cx="485280" cy="246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oogle Shape;89;p15" descr="preencoded.png"/>
          <p:cNvPicPr/>
          <p:nvPr/>
        </p:nvPicPr>
        <p:blipFill>
          <a:blip r:embed="rId23"/>
          <a:stretch/>
        </p:blipFill>
        <p:spPr>
          <a:xfrm>
            <a:off x="633960" y="2239560"/>
            <a:ext cx="646920" cy="24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Google Shape;90;p15" descr="preencoded.png"/>
          <p:cNvPicPr/>
          <p:nvPr/>
        </p:nvPicPr>
        <p:blipFill>
          <a:blip r:embed="rId24"/>
          <a:stretch/>
        </p:blipFill>
        <p:spPr>
          <a:xfrm>
            <a:off x="714600" y="1525320"/>
            <a:ext cx="485280" cy="246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oogle Shape;91;p15" descr="preencoded.png"/>
          <p:cNvPicPr/>
          <p:nvPr/>
        </p:nvPicPr>
        <p:blipFill>
          <a:blip r:embed="rId25"/>
          <a:stretch/>
        </p:blipFill>
        <p:spPr>
          <a:xfrm>
            <a:off x="8163720" y="4785840"/>
            <a:ext cx="561600" cy="10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Google Shape;92;p15"/>
          <p:cNvSpPr/>
          <p:nvPr/>
        </p:nvSpPr>
        <p:spPr>
          <a:xfrm rot="21599400">
            <a:off x="419040" y="418680"/>
            <a:ext cx="83066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Cross Platform Summary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3;p15"/>
          <p:cNvSpPr/>
          <p:nvPr/>
        </p:nvSpPr>
        <p:spPr>
          <a:xfrm>
            <a:off x="723960" y="1058760"/>
            <a:ext cx="5043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Platform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4;p15"/>
          <p:cNvSpPr/>
          <p:nvPr/>
        </p:nvSpPr>
        <p:spPr>
          <a:xfrm>
            <a:off x="1971720" y="1058400"/>
            <a:ext cx="446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Offtake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95;p15"/>
          <p:cNvSpPr/>
          <p:nvPr/>
        </p:nvSpPr>
        <p:spPr>
          <a:xfrm>
            <a:off x="6091560" y="1050120"/>
            <a:ext cx="9849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PSL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6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(due to unavailability)</a:t>
            </a:r>
            <a:endParaRPr b="0" lang="en-IN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96;p15"/>
          <p:cNvSpPr/>
          <p:nvPr/>
        </p:nvSpPr>
        <p:spPr>
          <a:xfrm rot="21598800">
            <a:off x="7677360" y="1056240"/>
            <a:ext cx="9849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New DS Coverage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6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(launched in last 60 days)</a:t>
            </a:r>
            <a:endParaRPr b="0" lang="en-IN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97;p15"/>
          <p:cNvSpPr/>
          <p:nvPr/>
        </p:nvSpPr>
        <p:spPr>
          <a:xfrm rot="21599400">
            <a:off x="2676600" y="1058040"/>
            <a:ext cx="31712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High-Impact Categories – Share Gains &amp; Declines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98;p15"/>
          <p:cNvSpPr/>
          <p:nvPr/>
        </p:nvSpPr>
        <p:spPr>
          <a:xfrm>
            <a:off x="1593720" y="2944440"/>
            <a:ext cx="82008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{{1*15}</a:t>
            </a: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DM Sans Medium"/>
                <a:ea typeface="DM Sans Medium"/>
              </a:rPr>
              <a:t>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99;p15"/>
          <p:cNvSpPr/>
          <p:nvPr/>
        </p:nvSpPr>
        <p:spPr>
          <a:xfrm>
            <a:off x="1766880" y="2230200"/>
            <a:ext cx="6469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100;p15"/>
          <p:cNvSpPr/>
          <p:nvPr/>
        </p:nvSpPr>
        <p:spPr>
          <a:xfrm>
            <a:off x="1766880" y="1515600"/>
            <a:ext cx="6469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{{1*1}}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101;p15"/>
          <p:cNvSpPr/>
          <p:nvPr/>
        </p:nvSpPr>
        <p:spPr>
          <a:xfrm>
            <a:off x="6053040" y="2943720"/>
            <a:ext cx="9849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{{1*19}}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102;p15"/>
          <p:cNvSpPr/>
          <p:nvPr/>
        </p:nvSpPr>
        <p:spPr>
          <a:xfrm>
            <a:off x="6053040" y="2229120"/>
            <a:ext cx="9849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{{1*12}}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03;p15"/>
          <p:cNvSpPr/>
          <p:nvPr/>
        </p:nvSpPr>
        <p:spPr>
          <a:xfrm>
            <a:off x="6053040" y="1514880"/>
            <a:ext cx="9849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04;p15"/>
          <p:cNvSpPr/>
          <p:nvPr/>
        </p:nvSpPr>
        <p:spPr>
          <a:xfrm>
            <a:off x="8064000" y="1514520"/>
            <a:ext cx="60840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{{1*6}}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05;p15"/>
          <p:cNvSpPr/>
          <p:nvPr/>
        </p:nvSpPr>
        <p:spPr>
          <a:xfrm>
            <a:off x="8064000" y="2229120"/>
            <a:ext cx="60840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{{1*13}}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106;p15"/>
          <p:cNvSpPr/>
          <p:nvPr/>
        </p:nvSpPr>
        <p:spPr>
          <a:xfrm>
            <a:off x="8064000" y="2943360"/>
            <a:ext cx="6087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{{1*20}}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107;p15"/>
          <p:cNvSpPr/>
          <p:nvPr/>
        </p:nvSpPr>
        <p:spPr>
          <a:xfrm>
            <a:off x="2676960" y="2858400"/>
            <a:ext cx="344808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46a758"/>
                </a:solidFill>
                <a:effectLst/>
                <a:uFillTx/>
                <a:latin typeface="DM Sans Medium"/>
                <a:ea typeface="DM Sans Medium"/>
              </a:rPr>
              <a:t>{{1*17}}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08;p15"/>
          <p:cNvSpPr/>
          <p:nvPr/>
        </p:nvSpPr>
        <p:spPr>
          <a:xfrm>
            <a:off x="2676960" y="2144160"/>
            <a:ext cx="35330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46a758"/>
                </a:solidFill>
                <a:effectLst/>
                <a:uFillTx/>
                <a:latin typeface="DM Sans Medium"/>
                <a:ea typeface="DM Sans Medium"/>
              </a:rPr>
              <a:t>{{1*10}}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09;p15"/>
          <p:cNvSpPr/>
          <p:nvPr/>
        </p:nvSpPr>
        <p:spPr>
          <a:xfrm>
            <a:off x="2676600" y="1429920"/>
            <a:ext cx="35330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46a758"/>
                </a:solidFill>
                <a:effectLst/>
                <a:uFillTx/>
                <a:latin typeface="DM Sans Medium"/>
                <a:ea typeface="DM Sans Medium"/>
              </a:rPr>
              <a:t>{{1*3}}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10;p15"/>
          <p:cNvSpPr/>
          <p:nvPr/>
        </p:nvSpPr>
        <p:spPr>
          <a:xfrm>
            <a:off x="2676960" y="3182400"/>
            <a:ext cx="344808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e42828"/>
                </a:solidFill>
                <a:effectLst/>
                <a:uFillTx/>
                <a:latin typeface="DM Sans Medium"/>
                <a:ea typeface="DM Sans Medium"/>
              </a:rPr>
              <a:t>{{1*18}}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11;p15"/>
          <p:cNvSpPr/>
          <p:nvPr/>
        </p:nvSpPr>
        <p:spPr>
          <a:xfrm>
            <a:off x="2676960" y="2468160"/>
            <a:ext cx="344808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e42828"/>
                </a:solidFill>
                <a:effectLst/>
                <a:uFillTx/>
                <a:latin typeface="DM Sans Medium"/>
                <a:ea typeface="DM Sans Medium"/>
              </a:rPr>
              <a:t>{{1*11}}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12;p15"/>
          <p:cNvSpPr/>
          <p:nvPr/>
        </p:nvSpPr>
        <p:spPr>
          <a:xfrm>
            <a:off x="2669040" y="1753560"/>
            <a:ext cx="317124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e42828"/>
                </a:solidFill>
                <a:effectLst/>
                <a:uFillTx/>
                <a:latin typeface="DM Sans Medium"/>
                <a:ea typeface="DM Sans Medium"/>
              </a:rPr>
              <a:t>{{1*4}}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113;p15"/>
          <p:cNvSpPr/>
          <p:nvPr/>
        </p:nvSpPr>
        <p:spPr>
          <a:xfrm>
            <a:off x="1598400" y="3115800"/>
            <a:ext cx="82008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{{1*16}}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114;p15"/>
          <p:cNvSpPr/>
          <p:nvPr/>
        </p:nvSpPr>
        <p:spPr>
          <a:xfrm>
            <a:off x="1562040" y="2401560"/>
            <a:ext cx="856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{{1*9}}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115;p15"/>
          <p:cNvSpPr/>
          <p:nvPr/>
        </p:nvSpPr>
        <p:spPr>
          <a:xfrm>
            <a:off x="1562040" y="1686960"/>
            <a:ext cx="856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{{1*2}}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116;p15"/>
          <p:cNvSpPr/>
          <p:nvPr/>
        </p:nvSpPr>
        <p:spPr>
          <a:xfrm>
            <a:off x="7417800" y="1686240"/>
            <a:ext cx="125424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17;p15"/>
          <p:cNvSpPr/>
          <p:nvPr/>
        </p:nvSpPr>
        <p:spPr>
          <a:xfrm>
            <a:off x="7419240" y="2400480"/>
            <a:ext cx="1252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{{1*14}}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118;p15"/>
          <p:cNvSpPr/>
          <p:nvPr/>
        </p:nvSpPr>
        <p:spPr>
          <a:xfrm>
            <a:off x="7342920" y="3114720"/>
            <a:ext cx="132948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{{1*21}}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19;p15"/>
          <p:cNvSpPr/>
          <p:nvPr/>
        </p:nvSpPr>
        <p:spPr>
          <a:xfrm rot="21598800">
            <a:off x="7039080" y="4914720"/>
            <a:ext cx="17193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20;p15"/>
          <p:cNvSpPr/>
          <p:nvPr/>
        </p:nvSpPr>
        <p:spPr>
          <a:xfrm rot="21599400">
            <a:off x="610560" y="4853880"/>
            <a:ext cx="6856560" cy="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7c310b"/>
                </a:solidFill>
                <a:effectLst/>
                <a:uFillTx/>
                <a:latin typeface="DM Sans SemiBold"/>
                <a:ea typeface="DM Sans SemiBold"/>
              </a:rPr>
              <a:t>New DS’ indicates dark stores that became operational from  the past month. </a:t>
            </a:r>
            <a:r>
              <a:rPr b="0" i="1" lang="en-GB" sz="500" strike="noStrike" u="none">
                <a:solidFill>
                  <a:srgbClr val="7c310b"/>
                </a:solidFill>
                <a:effectLst/>
                <a:uFillTx/>
                <a:latin typeface="DM Sans ExtraBold"/>
                <a:ea typeface="DM Sans ExtraBold"/>
              </a:rPr>
              <a:t>Please refer to dashboard for more details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3000"/>
              </a:lnSpc>
              <a:tabLst>
                <a:tab algn="l" pos="0"/>
              </a:tabLst>
            </a:pP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26;p1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" name="Google Shape;127;p16" descr="preencoded.png"/>
          <p:cNvPicPr/>
          <p:nvPr/>
        </p:nvPicPr>
        <p:blipFill>
          <a:blip r:embed="rId2"/>
          <a:stretch/>
        </p:blipFill>
        <p:spPr>
          <a:xfrm>
            <a:off x="343080" y="874800"/>
            <a:ext cx="8457480" cy="47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Google Shape;128;p16"/>
          <p:cNvSpPr/>
          <p:nvPr/>
        </p:nvSpPr>
        <p:spPr>
          <a:xfrm rot="21599400">
            <a:off x="419040" y="418680"/>
            <a:ext cx="90792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Before we move on, new competitor SKUs to keep an eye on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29;p16"/>
          <p:cNvSpPr/>
          <p:nvPr/>
        </p:nvSpPr>
        <p:spPr>
          <a:xfrm>
            <a:off x="514440" y="991800"/>
            <a:ext cx="7486200" cy="1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100" strike="noStrike" u="none">
                <a:solidFill>
                  <a:srgbClr val="3e464c"/>
                </a:solidFill>
                <a:effectLst/>
                <a:uFillTx/>
                <a:latin typeface="DM Sans ExtraBold"/>
                <a:ea typeface="DM Sans ExtraBold"/>
              </a:rPr>
              <a:t>New Launches (last 60 days)</a:t>
            </a:r>
            <a:endParaRPr b="0" lang="en-IN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30;p16"/>
          <p:cNvSpPr/>
          <p:nvPr/>
        </p:nvSpPr>
        <p:spPr>
          <a:xfrm rot="21598800">
            <a:off x="6810480" y="4914720"/>
            <a:ext cx="17193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" name="Google Shape;131;p16" descr="preencoded.png"/>
          <p:cNvPicPr/>
          <p:nvPr/>
        </p:nvPicPr>
        <p:blipFill>
          <a:blip r:embed="rId3"/>
          <a:stretch/>
        </p:blipFill>
        <p:spPr>
          <a:xfrm>
            <a:off x="419400" y="1334520"/>
            <a:ext cx="866160" cy="32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Google Shape;132;p16" descr="preencoded.png"/>
          <p:cNvPicPr/>
          <p:nvPr/>
        </p:nvPicPr>
        <p:blipFill>
          <a:blip r:embed="rId4"/>
          <a:stretch/>
        </p:blipFill>
        <p:spPr>
          <a:xfrm>
            <a:off x="1350000" y="1334520"/>
            <a:ext cx="1218600" cy="32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oogle Shape;133;p16" descr="preencoded.png"/>
          <p:cNvPicPr/>
          <p:nvPr/>
        </p:nvPicPr>
        <p:blipFill>
          <a:blip r:embed="rId5"/>
          <a:stretch/>
        </p:blipFill>
        <p:spPr>
          <a:xfrm>
            <a:off x="2633040" y="1334160"/>
            <a:ext cx="1026360" cy="32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Google Shape;134;p16" descr="preencoded.png"/>
          <p:cNvPicPr/>
          <p:nvPr/>
        </p:nvPicPr>
        <p:blipFill>
          <a:blip r:embed="rId6"/>
          <a:stretch/>
        </p:blipFill>
        <p:spPr>
          <a:xfrm>
            <a:off x="3724200" y="1333800"/>
            <a:ext cx="1023840" cy="32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Google Shape;135;p16" descr="preencoded.png"/>
          <p:cNvPicPr/>
          <p:nvPr/>
        </p:nvPicPr>
        <p:blipFill>
          <a:blip r:embed="rId7"/>
          <a:stretch/>
        </p:blipFill>
        <p:spPr>
          <a:xfrm>
            <a:off x="7111800" y="1333440"/>
            <a:ext cx="866160" cy="32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Google Shape;136;p16" descr="preencoded.png"/>
          <p:cNvPicPr/>
          <p:nvPr/>
        </p:nvPicPr>
        <p:blipFill>
          <a:blip r:embed="rId8"/>
          <a:stretch/>
        </p:blipFill>
        <p:spPr>
          <a:xfrm>
            <a:off x="4812840" y="1333440"/>
            <a:ext cx="2234520" cy="32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137;p16" descr="preencoded.png"/>
          <p:cNvPicPr/>
          <p:nvPr/>
        </p:nvPicPr>
        <p:blipFill>
          <a:blip r:embed="rId9"/>
          <a:stretch/>
        </p:blipFill>
        <p:spPr>
          <a:xfrm>
            <a:off x="419400" y="1715760"/>
            <a:ext cx="8661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Google Shape;138;p16" descr="preencoded.png"/>
          <p:cNvPicPr/>
          <p:nvPr/>
        </p:nvPicPr>
        <p:blipFill>
          <a:blip r:embed="rId10"/>
          <a:stretch/>
        </p:blipFill>
        <p:spPr>
          <a:xfrm>
            <a:off x="419400" y="2210760"/>
            <a:ext cx="8661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Google Shape;139;p16" descr="preencoded.png"/>
          <p:cNvPicPr/>
          <p:nvPr/>
        </p:nvPicPr>
        <p:blipFill>
          <a:blip r:embed="rId11"/>
          <a:stretch/>
        </p:blipFill>
        <p:spPr>
          <a:xfrm>
            <a:off x="1349280" y="1715400"/>
            <a:ext cx="121860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Google Shape;140;p16" descr="preencoded.png"/>
          <p:cNvPicPr/>
          <p:nvPr/>
        </p:nvPicPr>
        <p:blipFill>
          <a:blip r:embed="rId12"/>
          <a:stretch/>
        </p:blipFill>
        <p:spPr>
          <a:xfrm>
            <a:off x="1349640" y="2210760"/>
            <a:ext cx="121860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41;p16" descr="preencoded.png"/>
          <p:cNvPicPr/>
          <p:nvPr/>
        </p:nvPicPr>
        <p:blipFill>
          <a:blip r:embed="rId13"/>
          <a:stretch/>
        </p:blipFill>
        <p:spPr>
          <a:xfrm>
            <a:off x="2643840" y="1715040"/>
            <a:ext cx="10263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142;p16" descr="preencoded.png"/>
          <p:cNvPicPr/>
          <p:nvPr/>
        </p:nvPicPr>
        <p:blipFill>
          <a:blip r:embed="rId14"/>
          <a:stretch/>
        </p:blipFill>
        <p:spPr>
          <a:xfrm>
            <a:off x="2643840" y="2210400"/>
            <a:ext cx="10263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Google Shape;143;p16" descr="preencoded.png"/>
          <p:cNvPicPr/>
          <p:nvPr/>
        </p:nvPicPr>
        <p:blipFill>
          <a:blip r:embed="rId15"/>
          <a:stretch/>
        </p:blipFill>
        <p:spPr>
          <a:xfrm>
            <a:off x="3724200" y="1715040"/>
            <a:ext cx="10065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Google Shape;144;p16" descr="preencoded.png"/>
          <p:cNvPicPr/>
          <p:nvPr/>
        </p:nvPicPr>
        <p:blipFill>
          <a:blip r:embed="rId16"/>
          <a:stretch/>
        </p:blipFill>
        <p:spPr>
          <a:xfrm>
            <a:off x="3724200" y="2210400"/>
            <a:ext cx="102384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Google Shape;145;p16" descr="preencoded.png"/>
          <p:cNvPicPr/>
          <p:nvPr/>
        </p:nvPicPr>
        <p:blipFill>
          <a:blip r:embed="rId17"/>
          <a:stretch/>
        </p:blipFill>
        <p:spPr>
          <a:xfrm>
            <a:off x="7118640" y="1714320"/>
            <a:ext cx="8661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Google Shape;146;p16" descr="preencoded.png"/>
          <p:cNvPicPr/>
          <p:nvPr/>
        </p:nvPicPr>
        <p:blipFill>
          <a:blip r:embed="rId18"/>
          <a:stretch/>
        </p:blipFill>
        <p:spPr>
          <a:xfrm>
            <a:off x="7118640" y="2209680"/>
            <a:ext cx="8661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Google Shape;147;p16" descr="preencoded.png"/>
          <p:cNvPicPr/>
          <p:nvPr/>
        </p:nvPicPr>
        <p:blipFill>
          <a:blip r:embed="rId19"/>
          <a:stretch/>
        </p:blipFill>
        <p:spPr>
          <a:xfrm>
            <a:off x="4797360" y="1714320"/>
            <a:ext cx="2234520" cy="43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Google Shape;148;p16" descr="preencoded.png"/>
          <p:cNvPicPr/>
          <p:nvPr/>
        </p:nvPicPr>
        <p:blipFill>
          <a:blip r:embed="rId20"/>
          <a:stretch/>
        </p:blipFill>
        <p:spPr>
          <a:xfrm>
            <a:off x="4797360" y="2209680"/>
            <a:ext cx="2234520" cy="43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Google Shape;149;p16"/>
          <p:cNvSpPr/>
          <p:nvPr/>
        </p:nvSpPr>
        <p:spPr>
          <a:xfrm>
            <a:off x="3844800" y="1448640"/>
            <a:ext cx="78912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Brand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150;p16"/>
          <p:cNvSpPr/>
          <p:nvPr/>
        </p:nvSpPr>
        <p:spPr>
          <a:xfrm>
            <a:off x="7232760" y="1447920"/>
            <a:ext cx="7272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OSA (Spike)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151;p16"/>
          <p:cNvSpPr/>
          <p:nvPr/>
        </p:nvSpPr>
        <p:spPr>
          <a:xfrm>
            <a:off x="4883400" y="1448280"/>
            <a:ext cx="203184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SKU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152;p16"/>
          <p:cNvSpPr/>
          <p:nvPr/>
        </p:nvSpPr>
        <p:spPr>
          <a:xfrm>
            <a:off x="2706120" y="1449000"/>
            <a:ext cx="8661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City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153;p16"/>
          <p:cNvSpPr/>
          <p:nvPr/>
        </p:nvSpPr>
        <p:spPr>
          <a:xfrm>
            <a:off x="1444680" y="1449000"/>
            <a:ext cx="10263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Category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154;p16"/>
          <p:cNvSpPr/>
          <p:nvPr/>
        </p:nvSpPr>
        <p:spPr>
          <a:xfrm>
            <a:off x="7195680" y="1887120"/>
            <a:ext cx="76428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{{NL_6}}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155;p16"/>
          <p:cNvSpPr/>
          <p:nvPr/>
        </p:nvSpPr>
        <p:spPr>
          <a:xfrm>
            <a:off x="7195680" y="2390760"/>
            <a:ext cx="78912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{{NL_13}}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156;p16"/>
          <p:cNvSpPr/>
          <p:nvPr/>
        </p:nvSpPr>
        <p:spPr>
          <a:xfrm>
            <a:off x="1444680" y="1887120"/>
            <a:ext cx="10911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{{NL_2}}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157;p16"/>
          <p:cNvSpPr/>
          <p:nvPr/>
        </p:nvSpPr>
        <p:spPr>
          <a:xfrm>
            <a:off x="1444680" y="2382480"/>
            <a:ext cx="10911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{{NL_9}}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158;p16"/>
          <p:cNvSpPr/>
          <p:nvPr/>
        </p:nvSpPr>
        <p:spPr>
          <a:xfrm>
            <a:off x="2706120" y="1887120"/>
            <a:ext cx="92952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{{NL_3}}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159;p16"/>
          <p:cNvSpPr/>
          <p:nvPr/>
        </p:nvSpPr>
        <p:spPr>
          <a:xfrm>
            <a:off x="2706120" y="2382120"/>
            <a:ext cx="92952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{{NL_10}}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160;p16"/>
          <p:cNvSpPr/>
          <p:nvPr/>
        </p:nvSpPr>
        <p:spPr>
          <a:xfrm>
            <a:off x="4883400" y="1887120"/>
            <a:ext cx="203184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{{NL_5}}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161;p16"/>
          <p:cNvSpPr/>
          <p:nvPr/>
        </p:nvSpPr>
        <p:spPr>
          <a:xfrm>
            <a:off x="4883760" y="2381760"/>
            <a:ext cx="203184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{{NL_12}}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162;p16"/>
          <p:cNvSpPr/>
          <p:nvPr/>
        </p:nvSpPr>
        <p:spPr>
          <a:xfrm>
            <a:off x="3818160" y="1887120"/>
            <a:ext cx="8139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{{NL_4}}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163;p16"/>
          <p:cNvSpPr/>
          <p:nvPr/>
        </p:nvSpPr>
        <p:spPr>
          <a:xfrm>
            <a:off x="3818160" y="2382120"/>
            <a:ext cx="8661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{{NL_11}}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164;p16"/>
          <p:cNvSpPr/>
          <p:nvPr/>
        </p:nvSpPr>
        <p:spPr>
          <a:xfrm>
            <a:off x="514440" y="1449360"/>
            <a:ext cx="7272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Platform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165;p16"/>
          <p:cNvSpPr/>
          <p:nvPr/>
        </p:nvSpPr>
        <p:spPr>
          <a:xfrm>
            <a:off x="500040" y="1887120"/>
            <a:ext cx="76428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66;p16"/>
          <p:cNvSpPr/>
          <p:nvPr/>
        </p:nvSpPr>
        <p:spPr>
          <a:xfrm>
            <a:off x="495360" y="2377800"/>
            <a:ext cx="76428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{{NL_8}}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7" name="Google Shape;167;p16" descr="preencoded.png"/>
          <p:cNvPicPr/>
          <p:nvPr/>
        </p:nvPicPr>
        <p:blipFill>
          <a:blip r:embed="rId21"/>
          <a:stretch/>
        </p:blipFill>
        <p:spPr>
          <a:xfrm>
            <a:off x="8042400" y="1333440"/>
            <a:ext cx="666000" cy="32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Google Shape;168;p16" descr="preencoded.png"/>
          <p:cNvPicPr/>
          <p:nvPr/>
        </p:nvPicPr>
        <p:blipFill>
          <a:blip r:embed="rId22"/>
          <a:stretch/>
        </p:blipFill>
        <p:spPr>
          <a:xfrm>
            <a:off x="8042760" y="1735200"/>
            <a:ext cx="666360" cy="4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Google Shape;169;p16" descr="preencoded.png"/>
          <p:cNvPicPr/>
          <p:nvPr/>
        </p:nvPicPr>
        <p:blipFill>
          <a:blip r:embed="rId23"/>
          <a:stretch/>
        </p:blipFill>
        <p:spPr>
          <a:xfrm>
            <a:off x="8042760" y="2230200"/>
            <a:ext cx="666360" cy="43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Google Shape;170;p16"/>
          <p:cNvSpPr/>
          <p:nvPr/>
        </p:nvSpPr>
        <p:spPr>
          <a:xfrm>
            <a:off x="8101080" y="1447920"/>
            <a:ext cx="613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SemiBold"/>
                <a:ea typeface="DM Sans SemiBold"/>
              </a:rPr>
              <a:t>Cat share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171;p16"/>
          <p:cNvSpPr/>
          <p:nvPr/>
        </p:nvSpPr>
        <p:spPr>
          <a:xfrm>
            <a:off x="8133120" y="1887120"/>
            <a:ext cx="5439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{{NL_7}}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172;p16"/>
          <p:cNvSpPr/>
          <p:nvPr/>
        </p:nvSpPr>
        <p:spPr>
          <a:xfrm>
            <a:off x="8101080" y="2390760"/>
            <a:ext cx="5763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{{NL_14}}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8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78;p1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Google Shape;179;p17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Google Shape;180;p17" descr="preencoded.png"/>
          <p:cNvPicPr/>
          <p:nvPr/>
        </p:nvPicPr>
        <p:blipFill>
          <a:blip r:embed="rId3"/>
          <a:stretch/>
        </p:blipFill>
        <p:spPr>
          <a:xfrm>
            <a:off x="8163720" y="4785840"/>
            <a:ext cx="561600" cy="10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Google Shape;181;p17"/>
          <p:cNvSpPr/>
          <p:nvPr/>
        </p:nvSpPr>
        <p:spPr>
          <a:xfrm rot="21599400">
            <a:off x="612360" y="1928880"/>
            <a:ext cx="778284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30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Platform-wise Top Drainers (Key Insights) &amp; Gainers (What Worked)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Google Shape;182;p17"/>
          <p:cNvSpPr/>
          <p:nvPr/>
        </p:nvSpPr>
        <p:spPr>
          <a:xfrm rot="21599400">
            <a:off x="7416000" y="4914360"/>
            <a:ext cx="134244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88;p1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Google Shape;189;p18" descr="preencoded.png"/>
          <p:cNvPicPr/>
          <p:nvPr/>
        </p:nvPicPr>
        <p:blipFill>
          <a:blip r:embed="rId2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Google Shape;190;p18" descr="preencoded.png"/>
          <p:cNvPicPr/>
          <p:nvPr/>
        </p:nvPicPr>
        <p:blipFill>
          <a:blip r:embed="rId3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oogle Shape;191;p18" descr="preencoded.png"/>
          <p:cNvPicPr/>
          <p:nvPr/>
        </p:nvPicPr>
        <p:blipFill>
          <a:blip r:embed="rId4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Google Shape;192;p18" descr="preencoded.png"/>
          <p:cNvPicPr/>
          <p:nvPr/>
        </p:nvPicPr>
        <p:blipFill>
          <a:blip r:embed="rId5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Google Shape;193;p18" descr="preencoded.png"/>
          <p:cNvPicPr/>
          <p:nvPr/>
        </p:nvPicPr>
        <p:blipFill>
          <a:blip r:embed="rId6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Google Shape;194;p18" descr="preencoded.png"/>
          <p:cNvPicPr/>
          <p:nvPr/>
        </p:nvPicPr>
        <p:blipFill>
          <a:blip r:embed="rId7"/>
          <a:stretch/>
        </p:blipFill>
        <p:spPr>
          <a:xfrm>
            <a:off x="419040" y="419400"/>
            <a:ext cx="3137760" cy="28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Google Shape;195;p18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Google Shape;196;p18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Google Shape;197;p18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Google Shape;198;p18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Google Shape;199;p18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Google Shape;200;p18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Google Shape;201;p18"/>
          <p:cNvSpPr/>
          <p:nvPr/>
        </p:nvSpPr>
        <p:spPr>
          <a:xfrm rot="21599400">
            <a:off x="552960" y="2272680"/>
            <a:ext cx="25052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202;p18"/>
          <p:cNvSpPr/>
          <p:nvPr/>
        </p:nvSpPr>
        <p:spPr>
          <a:xfrm rot="21599400">
            <a:off x="552960" y="2477160"/>
            <a:ext cx="2313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203;p18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204;p18"/>
          <p:cNvSpPr/>
          <p:nvPr/>
        </p:nvSpPr>
        <p:spPr>
          <a:xfrm>
            <a:off x="552960" y="307332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205;p18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206;p18"/>
          <p:cNvSpPr/>
          <p:nvPr/>
        </p:nvSpPr>
        <p:spPr>
          <a:xfrm rot="21599400">
            <a:off x="55296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207;p18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Google Shape;208;p18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209;p18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{{BD1_1}}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210;p18"/>
          <p:cNvSpPr/>
          <p:nvPr/>
        </p:nvSpPr>
        <p:spPr>
          <a:xfrm rot="21598800">
            <a:off x="609840" y="1048680"/>
            <a:ext cx="119016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211;p18"/>
          <p:cNvSpPr/>
          <p:nvPr/>
        </p:nvSpPr>
        <p:spPr>
          <a:xfrm rot="21599400">
            <a:off x="1074960" y="419400"/>
            <a:ext cx="77292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 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212;p18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{{BD1_7}}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Google Shape;213;p18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{{BD1_8}}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Google Shape;214;p18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{{BD1_9}}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215;p18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216;p18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217;p18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218;p18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Google Shape;219;p18"/>
          <p:cNvSpPr/>
          <p:nvPr/>
        </p:nvSpPr>
        <p:spPr>
          <a:xfrm rot="21599400">
            <a:off x="6153480" y="2219400"/>
            <a:ext cx="2466360" cy="13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{{BD1_10}}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220;p18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221;p18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({{BD1_6}})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22;p18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({{BD1_6}})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228;p1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Google Shape;229;p19" descr="preencoded.png"/>
          <p:cNvPicPr/>
          <p:nvPr/>
        </p:nvPicPr>
        <p:blipFill>
          <a:blip r:embed="rId2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Google Shape;230;p19" descr="preencoded.png"/>
          <p:cNvPicPr/>
          <p:nvPr/>
        </p:nvPicPr>
        <p:blipFill>
          <a:blip r:embed="rId3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Google Shape;231;p19" descr="preencoded.png"/>
          <p:cNvPicPr/>
          <p:nvPr/>
        </p:nvPicPr>
        <p:blipFill>
          <a:blip r:embed="rId4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Google Shape;232;p19" descr="preencoded.png"/>
          <p:cNvPicPr/>
          <p:nvPr/>
        </p:nvPicPr>
        <p:blipFill>
          <a:blip r:embed="rId5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Google Shape;233;p19" descr="preencoded.png"/>
          <p:cNvPicPr/>
          <p:nvPr/>
        </p:nvPicPr>
        <p:blipFill>
          <a:blip r:embed="rId6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Google Shape;234;p19" descr="preencoded.png"/>
          <p:cNvPicPr/>
          <p:nvPr/>
        </p:nvPicPr>
        <p:blipFill>
          <a:blip r:embed="rId7"/>
          <a:stretch/>
        </p:blipFill>
        <p:spPr>
          <a:xfrm>
            <a:off x="419040" y="419400"/>
            <a:ext cx="3137760" cy="28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0" name="Google Shape;235;p19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Google Shape;236;p19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Google Shape;237;p19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Google Shape;238;p19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Google Shape;239;p19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Google Shape;240;p19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Google Shape;241;p19"/>
          <p:cNvSpPr/>
          <p:nvPr/>
        </p:nvSpPr>
        <p:spPr>
          <a:xfrm rot="21599400">
            <a:off x="552960" y="2272680"/>
            <a:ext cx="2485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242;p19"/>
          <p:cNvSpPr/>
          <p:nvPr/>
        </p:nvSpPr>
        <p:spPr>
          <a:xfrm rot="21598800">
            <a:off x="552600" y="2476440"/>
            <a:ext cx="21243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243;p19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44;p19"/>
          <p:cNvSpPr/>
          <p:nvPr/>
        </p:nvSpPr>
        <p:spPr>
          <a:xfrm>
            <a:off x="552600" y="307332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245;p19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246;p19"/>
          <p:cNvSpPr/>
          <p:nvPr/>
        </p:nvSpPr>
        <p:spPr>
          <a:xfrm rot="21599400">
            <a:off x="55260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{{BD2_4}}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47;p19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248;p19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249;p19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{{BD2_1}}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250;p19"/>
          <p:cNvSpPr/>
          <p:nvPr/>
        </p:nvSpPr>
        <p:spPr>
          <a:xfrm rot="21598800">
            <a:off x="609840" y="1048680"/>
            <a:ext cx="1189800" cy="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251;p19"/>
          <p:cNvSpPr/>
          <p:nvPr/>
        </p:nvSpPr>
        <p:spPr>
          <a:xfrm rot="21599400">
            <a:off x="1074960" y="419400"/>
            <a:ext cx="77292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 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252;p19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{{BD2_7}}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253;p19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{{BD2_8}}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254;p19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{{BD2_9}}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255;p19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256;p19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257;p19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Google Shape;258;p19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259;p19"/>
          <p:cNvSpPr/>
          <p:nvPr/>
        </p:nvSpPr>
        <p:spPr>
          <a:xfrm rot="21599400">
            <a:off x="6153480" y="2219400"/>
            <a:ext cx="2466360" cy="13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{{BD2_10}}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Google Shape;260;p19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Google Shape;261;p19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({{BD2_6}})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Google Shape;262;p19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({{BD2_6}})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68;p2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Google Shape;269;p20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Google Shape;270;p20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05208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Google Shape;271;p20"/>
          <p:cNvSpPr/>
          <p:nvPr/>
        </p:nvSpPr>
        <p:spPr>
          <a:xfrm rot="21599400">
            <a:off x="6002280" y="4857840"/>
            <a:ext cx="27561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272;p20"/>
          <p:cNvSpPr/>
          <p:nvPr/>
        </p:nvSpPr>
        <p:spPr>
          <a:xfrm>
            <a:off x="419760" y="4844880"/>
            <a:ext cx="12312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273;p20"/>
          <p:cNvSpPr/>
          <p:nvPr/>
        </p:nvSpPr>
        <p:spPr>
          <a:xfrm>
            <a:off x="609840" y="1258920"/>
            <a:ext cx="79131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{{BG1_1}}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Google Shape;274;p20"/>
          <p:cNvSpPr/>
          <p:nvPr/>
        </p:nvSpPr>
        <p:spPr>
          <a:xfrm rot="21598800">
            <a:off x="609840" y="1048680"/>
            <a:ext cx="1189800" cy="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275;p20"/>
          <p:cNvSpPr/>
          <p:nvPr/>
        </p:nvSpPr>
        <p:spPr>
          <a:xfrm rot="21599400">
            <a:off x="1074960" y="419760"/>
            <a:ext cx="76842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6" name="Google Shape;276;p20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Google Shape;277;p20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Google Shape;278;p20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Google Shape;279;p20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Google Shape;280;p20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Google Shape;281;p20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Google Shape;282;p20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Google Shape;283;p20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Google Shape;284;p20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285;p20"/>
          <p:cNvSpPr/>
          <p:nvPr/>
        </p:nvSpPr>
        <p:spPr>
          <a:xfrm rot="21599400">
            <a:off x="523800" y="2449080"/>
            <a:ext cx="38325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286;p20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287;p20"/>
          <p:cNvSpPr/>
          <p:nvPr/>
        </p:nvSpPr>
        <p:spPr>
          <a:xfrm>
            <a:off x="523800" y="3073320"/>
            <a:ext cx="3830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288;p20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289;p20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290;p20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291;p20"/>
          <p:cNvSpPr/>
          <p:nvPr/>
        </p:nvSpPr>
        <p:spPr>
          <a:xfrm>
            <a:off x="4753440" y="2273040"/>
            <a:ext cx="3830400" cy="23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{{BG1_5}}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292;p20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293;p20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294;p20"/>
          <p:cNvSpPr/>
          <p:nvPr/>
        </p:nvSpPr>
        <p:spPr>
          <a:xfrm rot="21599400">
            <a:off x="523800" y="3715560"/>
            <a:ext cx="383040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300;p2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Google Shape;301;p21" descr="preencoded.png"/>
          <p:cNvPicPr/>
          <p:nvPr/>
        </p:nvPicPr>
        <p:blipFill>
          <a:blip r:embed="rId2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Google Shape;302;p21" descr="preencoded.png"/>
          <p:cNvPicPr/>
          <p:nvPr/>
        </p:nvPicPr>
        <p:blipFill>
          <a:blip r:embed="rId3"/>
          <a:stretch/>
        </p:blipFill>
        <p:spPr>
          <a:xfrm>
            <a:off x="419040" y="419400"/>
            <a:ext cx="305208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Google Shape;303;p21"/>
          <p:cNvSpPr/>
          <p:nvPr/>
        </p:nvSpPr>
        <p:spPr>
          <a:xfrm rot="21599400">
            <a:off x="6002280" y="4857840"/>
            <a:ext cx="27561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304;p21"/>
          <p:cNvSpPr/>
          <p:nvPr/>
        </p:nvSpPr>
        <p:spPr>
          <a:xfrm>
            <a:off x="609840" y="1258920"/>
            <a:ext cx="79131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{{BG2_1}}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305;p21"/>
          <p:cNvSpPr/>
          <p:nvPr/>
        </p:nvSpPr>
        <p:spPr>
          <a:xfrm rot="21598800">
            <a:off x="609840" y="1048680"/>
            <a:ext cx="1189800" cy="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306;p21"/>
          <p:cNvSpPr/>
          <p:nvPr/>
        </p:nvSpPr>
        <p:spPr>
          <a:xfrm rot="21599400">
            <a:off x="1074960" y="419760"/>
            <a:ext cx="76842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Gainers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2" name="Google Shape;307;p21" descr="preencoded.png"/>
          <p:cNvPicPr/>
          <p:nvPr/>
        </p:nvPicPr>
        <p:blipFill>
          <a:blip r:embed="rId4"/>
          <a:stretch/>
        </p:blipFill>
        <p:spPr>
          <a:xfrm>
            <a:off x="343080" y="160992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Google Shape;308;p21" descr="preencoded.png"/>
          <p:cNvPicPr/>
          <p:nvPr/>
        </p:nvPicPr>
        <p:blipFill>
          <a:blip r:embed="rId5"/>
          <a:stretch/>
        </p:blipFill>
        <p:spPr>
          <a:xfrm>
            <a:off x="552960" y="2272320"/>
            <a:ext cx="243792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Google Shape;309;p21" descr="preencoded.png"/>
          <p:cNvPicPr/>
          <p:nvPr/>
        </p:nvPicPr>
        <p:blipFill>
          <a:blip r:embed="rId6"/>
          <a:stretch/>
        </p:blipFill>
        <p:spPr>
          <a:xfrm>
            <a:off x="552960" y="2772360"/>
            <a:ext cx="383004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Google Shape;310;p21" descr="preencoded.png"/>
          <p:cNvPicPr/>
          <p:nvPr/>
        </p:nvPicPr>
        <p:blipFill>
          <a:blip r:embed="rId7"/>
          <a:stretch/>
        </p:blipFill>
        <p:spPr>
          <a:xfrm>
            <a:off x="552960" y="2896920"/>
            <a:ext cx="823320" cy="38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Google Shape;311;p21" descr="preencoded.png"/>
          <p:cNvPicPr/>
          <p:nvPr/>
        </p:nvPicPr>
        <p:blipFill>
          <a:blip r:embed="rId8"/>
          <a:stretch/>
        </p:blipFill>
        <p:spPr>
          <a:xfrm>
            <a:off x="552960" y="3396240"/>
            <a:ext cx="3832560" cy="1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Google Shape;312;p21" descr="preencoded.png"/>
          <p:cNvPicPr/>
          <p:nvPr/>
        </p:nvPicPr>
        <p:blipFill>
          <a:blip r:embed="rId9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Google Shape;313;p21" descr="preencoded.png"/>
          <p:cNvPicPr/>
          <p:nvPr/>
        </p:nvPicPr>
        <p:blipFill>
          <a:blip r:embed="rId10"/>
          <a:stretch/>
        </p:blipFill>
        <p:spPr>
          <a:xfrm>
            <a:off x="4543920" y="1609200"/>
            <a:ext cx="4258080" cy="319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Google Shape;314;p21" descr="preencoded.png"/>
          <p:cNvPicPr/>
          <p:nvPr/>
        </p:nvPicPr>
        <p:blipFill>
          <a:blip r:embed="rId11"/>
          <a:stretch/>
        </p:blipFill>
        <p:spPr>
          <a:xfrm>
            <a:off x="47534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0" name="Google Shape;315;p21"/>
          <p:cNvSpPr/>
          <p:nvPr/>
        </p:nvSpPr>
        <p:spPr>
          <a:xfrm rot="21599400">
            <a:off x="552960" y="2272680"/>
            <a:ext cx="2840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gain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316;p21"/>
          <p:cNvSpPr/>
          <p:nvPr/>
        </p:nvSpPr>
        <p:spPr>
          <a:xfrm rot="21599400">
            <a:off x="523800" y="2449080"/>
            <a:ext cx="3830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{{BG2_2}}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17;p21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318;p21"/>
          <p:cNvSpPr/>
          <p:nvPr/>
        </p:nvSpPr>
        <p:spPr>
          <a:xfrm>
            <a:off x="523800" y="3073320"/>
            <a:ext cx="383040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{{BG2_3}}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319;p21"/>
          <p:cNvSpPr/>
          <p:nvPr/>
        </p:nvSpPr>
        <p:spPr>
          <a:xfrm>
            <a:off x="553680" y="3520800"/>
            <a:ext cx="38325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320;p21"/>
          <p:cNvSpPr/>
          <p:nvPr/>
        </p:nvSpPr>
        <p:spPr>
          <a:xfrm>
            <a:off x="933840" y="1839600"/>
            <a:ext cx="5612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Results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21;p21"/>
          <p:cNvSpPr/>
          <p:nvPr/>
        </p:nvSpPr>
        <p:spPr>
          <a:xfrm>
            <a:off x="628920" y="183996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📊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22;p21"/>
          <p:cNvSpPr/>
          <p:nvPr/>
        </p:nvSpPr>
        <p:spPr>
          <a:xfrm>
            <a:off x="4753440" y="2273040"/>
            <a:ext cx="3830400" cy="22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69778b"/>
                </a:solidFill>
                <a:effectLst/>
                <a:uFillTx/>
                <a:latin typeface="DM Sans Medium"/>
                <a:ea typeface="DM Sans Medium"/>
              </a:rPr>
              <a:t>{{BG2_5}}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23;p21"/>
          <p:cNvSpPr/>
          <p:nvPr/>
        </p:nvSpPr>
        <p:spPr>
          <a:xfrm>
            <a:off x="4829400" y="183924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✅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324;p21"/>
          <p:cNvSpPr/>
          <p:nvPr/>
        </p:nvSpPr>
        <p:spPr>
          <a:xfrm rot="21599400">
            <a:off x="5134320" y="1838520"/>
            <a:ext cx="34574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worked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325;p21"/>
          <p:cNvSpPr/>
          <p:nvPr/>
        </p:nvSpPr>
        <p:spPr>
          <a:xfrm rot="21599400">
            <a:off x="523800" y="3715560"/>
            <a:ext cx="383256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{{BG2_4}}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331;p2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Google Shape;332;p22" descr="preencoded.png"/>
          <p:cNvPicPr/>
          <p:nvPr/>
        </p:nvPicPr>
        <p:blipFill>
          <a:blip r:embed="rId2"/>
          <a:stretch/>
        </p:blipFill>
        <p:spPr>
          <a:xfrm>
            <a:off x="419040" y="419400"/>
            <a:ext cx="3323520" cy="2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Google Shape;333;p22"/>
          <p:cNvSpPr/>
          <p:nvPr/>
        </p:nvSpPr>
        <p:spPr>
          <a:xfrm rot="21599400">
            <a:off x="1261800" y="419400"/>
            <a:ext cx="74120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23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Top Drainers </a:t>
            </a:r>
            <a:r>
              <a:rPr b="0" lang="en-GB" sz="2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 (MTD Trends)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4" name="Google Shape;334;p22" descr="preencoded.png"/>
          <p:cNvPicPr/>
          <p:nvPr/>
        </p:nvPicPr>
        <p:blipFill>
          <a:blip r:embed="rId3"/>
          <a:stretch/>
        </p:blipFill>
        <p:spPr>
          <a:xfrm>
            <a:off x="343080" y="161028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Google Shape;335;p22" descr="preencoded.png"/>
          <p:cNvPicPr/>
          <p:nvPr/>
        </p:nvPicPr>
        <p:blipFill>
          <a:blip r:embed="rId4"/>
          <a:stretch/>
        </p:blipFill>
        <p:spPr>
          <a:xfrm>
            <a:off x="552960" y="2772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Google Shape;336;p22" descr="preencoded.png"/>
          <p:cNvPicPr/>
          <p:nvPr/>
        </p:nvPicPr>
        <p:blipFill>
          <a:blip r:embed="rId5"/>
          <a:stretch/>
        </p:blipFill>
        <p:spPr>
          <a:xfrm>
            <a:off x="552960" y="339624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Google Shape;337;p22" descr="preencoded.png"/>
          <p:cNvPicPr/>
          <p:nvPr/>
        </p:nvPicPr>
        <p:blipFill>
          <a:blip r:embed="rId6"/>
          <a:stretch/>
        </p:blipFill>
        <p:spPr>
          <a:xfrm>
            <a:off x="343080" y="912960"/>
            <a:ext cx="8457480" cy="74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Google Shape;338;p22" descr="preencoded.png"/>
          <p:cNvPicPr/>
          <p:nvPr/>
        </p:nvPicPr>
        <p:blipFill>
          <a:blip r:embed="rId7"/>
          <a:stretch/>
        </p:blipFill>
        <p:spPr>
          <a:xfrm>
            <a:off x="552600" y="176364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Google Shape;339;p22" descr="preencoded.png"/>
          <p:cNvPicPr/>
          <p:nvPr/>
        </p:nvPicPr>
        <p:blipFill>
          <a:blip r:embed="rId8"/>
          <a:stretch/>
        </p:blipFill>
        <p:spPr>
          <a:xfrm>
            <a:off x="3143520" y="160992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Google Shape;340;p22" descr="preencoded.png"/>
          <p:cNvPicPr/>
          <p:nvPr/>
        </p:nvPicPr>
        <p:blipFill>
          <a:blip r:embed="rId9"/>
          <a:stretch/>
        </p:blipFill>
        <p:spPr>
          <a:xfrm>
            <a:off x="3353400" y="377208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1" name="Google Shape;341;p22" descr="preencoded.png"/>
          <p:cNvPicPr/>
          <p:nvPr/>
        </p:nvPicPr>
        <p:blipFill>
          <a:blip r:embed="rId10"/>
          <a:stretch/>
        </p:blipFill>
        <p:spPr>
          <a:xfrm>
            <a:off x="3353400" y="2943360"/>
            <a:ext cx="2437560" cy="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2" name="Google Shape;342;p22" descr="preencoded.png"/>
          <p:cNvPicPr/>
          <p:nvPr/>
        </p:nvPicPr>
        <p:blipFill>
          <a:blip r:embed="rId11"/>
          <a:stretch/>
        </p:blipFill>
        <p:spPr>
          <a:xfrm>
            <a:off x="3353040" y="176292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Google Shape;343;p22" descr="preencoded.png"/>
          <p:cNvPicPr/>
          <p:nvPr/>
        </p:nvPicPr>
        <p:blipFill>
          <a:blip r:embed="rId12"/>
          <a:stretch/>
        </p:blipFill>
        <p:spPr>
          <a:xfrm>
            <a:off x="5943960" y="1609200"/>
            <a:ext cx="285768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Google Shape;344;p22" descr="preencoded.png"/>
          <p:cNvPicPr/>
          <p:nvPr/>
        </p:nvPicPr>
        <p:blipFill>
          <a:blip r:embed="rId13"/>
          <a:stretch/>
        </p:blipFill>
        <p:spPr>
          <a:xfrm>
            <a:off x="6153480" y="1762560"/>
            <a:ext cx="304200" cy="30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5" name="Google Shape;345;p22"/>
          <p:cNvSpPr/>
          <p:nvPr/>
        </p:nvSpPr>
        <p:spPr>
          <a:xfrm>
            <a:off x="419760" y="4844880"/>
            <a:ext cx="128160" cy="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346;p22"/>
          <p:cNvSpPr/>
          <p:nvPr/>
        </p:nvSpPr>
        <p:spPr>
          <a:xfrm rot="21599400">
            <a:off x="552960" y="2272680"/>
            <a:ext cx="256176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Potential Sales Impact (due to loss in MS):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Google Shape;347;p22"/>
          <p:cNvSpPr/>
          <p:nvPr/>
        </p:nvSpPr>
        <p:spPr>
          <a:xfrm rot="21599400">
            <a:off x="551520" y="2477160"/>
            <a:ext cx="262188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{{ID1_2}}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348;p22"/>
          <p:cNvSpPr/>
          <p:nvPr/>
        </p:nvSpPr>
        <p:spPr>
          <a:xfrm>
            <a:off x="552960" y="2896920"/>
            <a:ext cx="84708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Category Share: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349;p22"/>
          <p:cNvSpPr/>
          <p:nvPr/>
        </p:nvSpPr>
        <p:spPr>
          <a:xfrm>
            <a:off x="551520" y="3101400"/>
            <a:ext cx="246672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{{ID1_3}}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350;p22"/>
          <p:cNvSpPr/>
          <p:nvPr/>
        </p:nvSpPr>
        <p:spPr>
          <a:xfrm rot="21599400">
            <a:off x="552960" y="3520440"/>
            <a:ext cx="217584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3e464c"/>
                </a:solidFill>
                <a:effectLst/>
                <a:uFillTx/>
                <a:latin typeface="DM Sans Medium"/>
                <a:ea typeface="DM Sans Medium"/>
              </a:rPr>
              <a:t>Cities contributing to sales impact: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351;p22"/>
          <p:cNvSpPr/>
          <p:nvPr/>
        </p:nvSpPr>
        <p:spPr>
          <a:xfrm rot="21599400">
            <a:off x="551520" y="3715560"/>
            <a:ext cx="2409120" cy="1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{{ID1_4}}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52;p22"/>
          <p:cNvSpPr/>
          <p:nvPr/>
        </p:nvSpPr>
        <p:spPr>
          <a:xfrm rot="21598800">
            <a:off x="933840" y="1839240"/>
            <a:ext cx="17949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Why It Matters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53;p22"/>
          <p:cNvSpPr/>
          <p:nvPr/>
        </p:nvSpPr>
        <p:spPr>
          <a:xfrm>
            <a:off x="614880" y="1839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🔎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54;p22"/>
          <p:cNvSpPr/>
          <p:nvPr/>
        </p:nvSpPr>
        <p:spPr>
          <a:xfrm>
            <a:off x="609840" y="1258920"/>
            <a:ext cx="7981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ExtraBold"/>
                <a:ea typeface="DM Sans ExtraBold"/>
              </a:rPr>
              <a:t>{{ID1_1}}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55;p22"/>
          <p:cNvSpPr/>
          <p:nvPr/>
        </p:nvSpPr>
        <p:spPr>
          <a:xfrm rot="21598800">
            <a:off x="609840" y="1048680"/>
            <a:ext cx="1189800" cy="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8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FOCUS CATEGORIES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356;p22"/>
          <p:cNvSpPr/>
          <p:nvPr/>
        </p:nvSpPr>
        <p:spPr>
          <a:xfrm rot="21599400">
            <a:off x="3353040" y="219132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SemiBold"/>
                <a:ea typeface="DM Sans SemiBold"/>
              </a:rPr>
              <a:t>{{ID1_7}}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357;p22"/>
          <p:cNvSpPr/>
          <p:nvPr/>
        </p:nvSpPr>
        <p:spPr>
          <a:xfrm rot="21599400">
            <a:off x="3353400" y="302004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SemiBold"/>
                <a:ea typeface="DM Sans SemiBold"/>
              </a:rPr>
              <a:t>{{ID1_8}}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Google Shape;358;p22"/>
          <p:cNvSpPr/>
          <p:nvPr/>
        </p:nvSpPr>
        <p:spPr>
          <a:xfrm rot="21599400">
            <a:off x="3353400" y="3848400"/>
            <a:ext cx="2561400" cy="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SemiBold"/>
                <a:ea typeface="DM Sans SemiBold"/>
              </a:rPr>
              <a:t>{{ID1_9}}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359;p22"/>
          <p:cNvSpPr/>
          <p:nvPr/>
        </p:nvSpPr>
        <p:spPr>
          <a:xfrm>
            <a:off x="3414960" y="184860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❌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Google Shape;360;p22"/>
          <p:cNvSpPr/>
          <p:nvPr/>
        </p:nvSpPr>
        <p:spPr>
          <a:xfrm rot="21598800">
            <a:off x="3733920" y="183888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What went wrong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361;p22"/>
          <p:cNvSpPr/>
          <p:nvPr/>
        </p:nvSpPr>
        <p:spPr>
          <a:xfrm>
            <a:off x="6229800" y="1838880"/>
            <a:ext cx="1803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💡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362;p22"/>
          <p:cNvSpPr/>
          <p:nvPr/>
        </p:nvSpPr>
        <p:spPr>
          <a:xfrm rot="21598800">
            <a:off x="6534360" y="1838160"/>
            <a:ext cx="205704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01214"/>
                </a:solidFill>
                <a:effectLst/>
                <a:uFillTx/>
                <a:latin typeface="DM Sans SemiBold"/>
                <a:ea typeface="DM Sans SemiBold"/>
              </a:rPr>
              <a:t>Recommendation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363;p22"/>
          <p:cNvSpPr/>
          <p:nvPr/>
        </p:nvSpPr>
        <p:spPr>
          <a:xfrm rot="21599400">
            <a:off x="6153120" y="2219400"/>
            <a:ext cx="2466360" cy="23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2000"/>
              </a:lnSpc>
              <a:tabLst>
                <a:tab algn="l" pos="0"/>
              </a:tabLst>
            </a:pPr>
            <a:r>
              <a:rPr b="0" lang="en-GB" sz="900" strike="noStrike" u="none">
                <a:solidFill>
                  <a:srgbClr val="515f69"/>
                </a:solidFill>
                <a:effectLst/>
                <a:uFillTx/>
                <a:latin typeface="DM Sans Medium"/>
                <a:ea typeface="DM Sans Medium"/>
              </a:rPr>
              <a:t>{{ID1_10}}</a:t>
            </a:r>
            <a:endParaRPr b="0" lang="en-IN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364;p22"/>
          <p:cNvSpPr/>
          <p:nvPr/>
        </p:nvSpPr>
        <p:spPr>
          <a:xfrm rot="21599400">
            <a:off x="7492320" y="4857120"/>
            <a:ext cx="1265760" cy="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GB" sz="500" strike="noStrike" u="none">
                <a:solidFill>
                  <a:srgbClr val="101214"/>
                </a:solidFill>
                <a:effectLst/>
                <a:uFillTx/>
                <a:latin typeface="DM Sans Medium"/>
                <a:ea typeface="DM Sans Medium"/>
              </a:rPr>
              <a:t>© 2025 GobbleCube. All Rights Reserved</a:t>
            </a:r>
            <a:endParaRPr b="0" lang="en-IN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365;p22"/>
          <p:cNvSpPr/>
          <p:nvPr/>
        </p:nvSpPr>
        <p:spPr>
          <a:xfrm>
            <a:off x="50706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({{ID1_6}})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Google Shape;366;p22"/>
          <p:cNvSpPr/>
          <p:nvPr/>
        </p:nvSpPr>
        <p:spPr>
          <a:xfrm>
            <a:off x="7858800" y="1865520"/>
            <a:ext cx="1463040" cy="1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GB" sz="800" strike="noStrike" u="none">
                <a:solidFill>
                  <a:srgbClr val="69778b"/>
                </a:solidFill>
                <a:effectLst/>
                <a:uFillTx/>
                <a:latin typeface="DM Sans"/>
                <a:ea typeface="DM Sans"/>
              </a:rPr>
              <a:t>({{ID1_6}})</a:t>
            </a: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0" lang="en-IN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LibreOffice/25.2.5.2$MacOSX_AARCH64 LibreOffice_project/03d19516eb2e1dd5d4ccd751a0d6f35f35e08022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2025-10-10T01:04:37Z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